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ngimg.com/download/5931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igoodview.com/node/161284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terminal#Dumb_terminals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770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hinchakdev.blogspot.com/2015/01/how-to-create-wifi-hotspot-using.html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43024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0348-5F56-46F6-88A6-629678FC6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Client Server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8BB41-514D-415A-B20C-6553EDB8B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EN.600.444/644</a:t>
            </a:r>
          </a:p>
          <a:p>
            <a:r>
              <a:rPr lang="en-US" dirty="0"/>
              <a:t>Spring 2019</a:t>
            </a:r>
          </a:p>
          <a:p>
            <a:r>
              <a:rPr lang="en-US" b="1" dirty="0"/>
              <a:t>Dr. Seth James Nielson</a:t>
            </a:r>
          </a:p>
        </p:txBody>
      </p:sp>
    </p:spTree>
    <p:extLst>
      <p:ext uri="{BB962C8B-B14F-4D97-AF65-F5344CB8AC3E}">
        <p14:creationId xmlns:p14="http://schemas.microsoft.com/office/powerpoint/2010/main" val="240103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4175121" y="5708642"/>
            <a:ext cx="303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RECEIVES REQUEST</a:t>
            </a:r>
            <a:endParaRPr lang="en-US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GOT A REQUEST!!!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1110" y="2287636"/>
            <a:ext cx="3469746" cy="2501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1250374" y="3656216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192.168.0.1:80</a:t>
            </a:r>
          </a:p>
          <a:p>
            <a:r>
              <a:rPr lang="en-US" b="1" dirty="0"/>
              <a:t>FROM:</a:t>
            </a:r>
            <a:r>
              <a:rPr lang="en-US" dirty="0"/>
              <a:t> 192.168.0.2:5280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949945" y="290571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REQUEST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8EF2F4-BDB3-4386-A890-CDADC0D04E13}"/>
              </a:ext>
            </a:extLst>
          </p:cNvPr>
          <p:cNvSpPr/>
          <p:nvPr/>
        </p:nvSpPr>
        <p:spPr>
          <a:xfrm>
            <a:off x="537883" y="30327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86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3696368" y="5671127"/>
            <a:ext cx="479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</a:t>
            </a:r>
            <a:r>
              <a:rPr lang="en-US" b="1" dirty="0"/>
              <a:t>INVERTS TO/FROM </a:t>
            </a:r>
            <a:r>
              <a:rPr lang="en-US" dirty="0"/>
              <a:t>FOR RESPONSE</a:t>
            </a:r>
            <a:endParaRPr lang="en-US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MY NEW PENPAL!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1110" y="2287636"/>
            <a:ext cx="3469746" cy="2501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1250374" y="3656216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192.168.0.2:5280 </a:t>
            </a:r>
            <a:r>
              <a:rPr lang="en-US" b="1" dirty="0"/>
              <a:t>FROM: </a:t>
            </a:r>
            <a:r>
              <a:rPr lang="en-US" dirty="0"/>
              <a:t>192.168.0.1:80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949945" y="2905713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3A6EC4C-BD10-467B-8E9F-90762123356C}"/>
              </a:ext>
            </a:extLst>
          </p:cNvPr>
          <p:cNvSpPr/>
          <p:nvPr/>
        </p:nvSpPr>
        <p:spPr>
          <a:xfrm>
            <a:off x="684675" y="318668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5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131-06BD-491E-A174-6FC3D33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Listens to Many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ED72-DEC5-4E4B-8AB2-56E9DFBD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8771" y="2786647"/>
            <a:ext cx="2354458" cy="2354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C8922-3D91-4DA6-B175-E61549642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559" y="2742077"/>
            <a:ext cx="2773154" cy="2101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BB9AA-518B-4FBF-ADDA-92281A162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74287" y="2786647"/>
            <a:ext cx="2773154" cy="210130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65E153A-605C-4877-B162-A8A55682A1DB}"/>
              </a:ext>
            </a:extLst>
          </p:cNvPr>
          <p:cNvSpPr/>
          <p:nvPr/>
        </p:nvSpPr>
        <p:spPr>
          <a:xfrm>
            <a:off x="7273229" y="335266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6D480-5B64-4EB2-8FEF-A83AA34B8CFA}"/>
              </a:ext>
            </a:extLst>
          </p:cNvPr>
          <p:cNvSpPr/>
          <p:nvPr/>
        </p:nvSpPr>
        <p:spPr>
          <a:xfrm>
            <a:off x="3779038" y="33526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4DAED-1142-426D-AEAF-A3B31CD4B042}"/>
              </a:ext>
            </a:extLst>
          </p:cNvPr>
          <p:cNvSpPr txBox="1"/>
          <p:nvPr/>
        </p:nvSpPr>
        <p:spPr>
          <a:xfrm>
            <a:off x="2337663" y="5627595"/>
            <a:ext cx="751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USES </a:t>
            </a:r>
            <a:r>
              <a:rPr lang="en-US" b="1" dirty="0"/>
              <a:t>(SRC IP, SRC PORT, DST IP, DST PORT)</a:t>
            </a:r>
            <a:r>
              <a:rPr lang="en-US" dirty="0"/>
              <a:t>* TO MULTIPLEX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CD616-0C4B-4FD3-A423-12BB8F19A7D3}"/>
              </a:ext>
            </a:extLst>
          </p:cNvPr>
          <p:cNvSpPr txBox="1"/>
          <p:nvPr/>
        </p:nvSpPr>
        <p:spPr>
          <a:xfrm>
            <a:off x="2541981" y="5994638"/>
            <a:ext cx="710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how one server on one port (e.g., webserver) handles many clients</a:t>
            </a:r>
          </a:p>
        </p:txBody>
      </p:sp>
    </p:spTree>
    <p:extLst>
      <p:ext uri="{BB962C8B-B14F-4D97-AF65-F5344CB8AC3E}">
        <p14:creationId xmlns:p14="http://schemas.microsoft.com/office/powerpoint/2010/main" val="305911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EE78-BC36-4CC9-88BB-710E06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C9DD1-2447-4A7A-860E-47006AB9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Sockets are a simple abstraction of client-server</a:t>
            </a:r>
          </a:p>
          <a:p>
            <a:r>
              <a:rPr lang="en-US" dirty="0"/>
              <a:t>Thus, there is a “client” socket and  “server” socket</a:t>
            </a:r>
          </a:p>
          <a:p>
            <a:r>
              <a:rPr lang="en-US" dirty="0"/>
              <a:t>The server socket </a:t>
            </a:r>
            <a:r>
              <a:rPr lang="en-US" i="1" dirty="0"/>
              <a:t>listens</a:t>
            </a:r>
            <a:r>
              <a:rPr lang="en-US" dirty="0"/>
              <a:t> for incoming connections</a:t>
            </a:r>
          </a:p>
          <a:p>
            <a:r>
              <a:rPr lang="en-US" dirty="0"/>
              <a:t>The client socket makes an outbound connection to server</a:t>
            </a:r>
          </a:p>
          <a:p>
            <a:r>
              <a:rPr lang="en-US" dirty="0"/>
              <a:t>The server </a:t>
            </a:r>
            <a:r>
              <a:rPr lang="en-US" i="1" dirty="0"/>
              <a:t>accepts</a:t>
            </a:r>
            <a:r>
              <a:rPr lang="en-US" dirty="0"/>
              <a:t> the incoming connection and spawns a connected socket</a:t>
            </a:r>
          </a:p>
        </p:txBody>
      </p:sp>
    </p:spTree>
    <p:extLst>
      <p:ext uri="{BB962C8B-B14F-4D97-AF65-F5344CB8AC3E}">
        <p14:creationId xmlns:p14="http://schemas.microsoft.com/office/powerpoint/2010/main" val="910981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5AFE-9927-4573-887C-37B74EFA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Server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7F57B-90AD-4555-9B70-0100BB68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3" y="2279715"/>
            <a:ext cx="10857074" cy="38919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8017F55-A378-4B89-AF33-F0B6CBC48025}"/>
              </a:ext>
            </a:extLst>
          </p:cNvPr>
          <p:cNvSpPr/>
          <p:nvPr/>
        </p:nvSpPr>
        <p:spPr>
          <a:xfrm>
            <a:off x="3657598" y="3579363"/>
            <a:ext cx="98774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6BDF52-2ED3-4106-8CB6-4CE8209EA465}"/>
              </a:ext>
            </a:extLst>
          </p:cNvPr>
          <p:cNvSpPr/>
          <p:nvPr/>
        </p:nvSpPr>
        <p:spPr>
          <a:xfrm>
            <a:off x="1487325" y="3042295"/>
            <a:ext cx="469426" cy="35206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C0AF3D-B5B5-4C70-868E-08FDE12C4B89}"/>
              </a:ext>
            </a:extLst>
          </p:cNvPr>
          <p:cNvSpPr/>
          <p:nvPr/>
        </p:nvSpPr>
        <p:spPr>
          <a:xfrm>
            <a:off x="5536111" y="3579363"/>
            <a:ext cx="140257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C12EC4-5BD0-41CF-B583-C0AA19CD4436}"/>
              </a:ext>
            </a:extLst>
          </p:cNvPr>
          <p:cNvSpPr/>
          <p:nvPr/>
        </p:nvSpPr>
        <p:spPr>
          <a:xfrm>
            <a:off x="1145035" y="4059147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012BD4-3799-453B-A3D9-B471CA3B2CAE}"/>
              </a:ext>
            </a:extLst>
          </p:cNvPr>
          <p:cNvSpPr/>
          <p:nvPr/>
        </p:nvSpPr>
        <p:spPr>
          <a:xfrm>
            <a:off x="2640513" y="4304454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0A6137-65AE-40F3-8A90-6665984EE89C}"/>
              </a:ext>
            </a:extLst>
          </p:cNvPr>
          <p:cNvSpPr/>
          <p:nvPr/>
        </p:nvSpPr>
        <p:spPr>
          <a:xfrm>
            <a:off x="1722038" y="4542970"/>
            <a:ext cx="75222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435B2-2F05-41B6-A13F-7532603BF5B9}"/>
              </a:ext>
            </a:extLst>
          </p:cNvPr>
          <p:cNvSpPr txBox="1"/>
          <p:nvPr/>
        </p:nvSpPr>
        <p:spPr>
          <a:xfrm>
            <a:off x="6870225" y="4666302"/>
            <a:ext cx="285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Basically, local IP address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BA6914-8FC8-4678-8B32-73F452F3653B}"/>
              </a:ext>
            </a:extLst>
          </p:cNvPr>
          <p:cNvCxnSpPr>
            <a:stCxn id="11" idx="1"/>
            <a:endCxn id="6" idx="6"/>
          </p:cNvCxnSpPr>
          <p:nvPr/>
        </p:nvCxnSpPr>
        <p:spPr>
          <a:xfrm flipH="1" flipV="1">
            <a:off x="1956751" y="3218329"/>
            <a:ext cx="4913474" cy="1632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17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5AFE-9927-4573-887C-37B74EFA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Server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7F57B-90AD-4555-9B70-0100BB68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3" y="2279715"/>
            <a:ext cx="10857074" cy="38919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8017F55-A378-4B89-AF33-F0B6CBC48025}"/>
              </a:ext>
            </a:extLst>
          </p:cNvPr>
          <p:cNvSpPr/>
          <p:nvPr/>
        </p:nvSpPr>
        <p:spPr>
          <a:xfrm>
            <a:off x="3657598" y="3579363"/>
            <a:ext cx="98774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6BDF52-2ED3-4106-8CB6-4CE8209EA465}"/>
              </a:ext>
            </a:extLst>
          </p:cNvPr>
          <p:cNvSpPr/>
          <p:nvPr/>
        </p:nvSpPr>
        <p:spPr>
          <a:xfrm>
            <a:off x="1487325" y="3042295"/>
            <a:ext cx="469426" cy="35206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C0AF3D-B5B5-4C70-868E-08FDE12C4B89}"/>
              </a:ext>
            </a:extLst>
          </p:cNvPr>
          <p:cNvSpPr/>
          <p:nvPr/>
        </p:nvSpPr>
        <p:spPr>
          <a:xfrm>
            <a:off x="5536111" y="3579363"/>
            <a:ext cx="140257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C12EC4-5BD0-41CF-B583-C0AA19CD4436}"/>
              </a:ext>
            </a:extLst>
          </p:cNvPr>
          <p:cNvSpPr/>
          <p:nvPr/>
        </p:nvSpPr>
        <p:spPr>
          <a:xfrm>
            <a:off x="1145035" y="4059147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012BD4-3799-453B-A3D9-B471CA3B2CAE}"/>
              </a:ext>
            </a:extLst>
          </p:cNvPr>
          <p:cNvSpPr/>
          <p:nvPr/>
        </p:nvSpPr>
        <p:spPr>
          <a:xfrm>
            <a:off x="2640513" y="4304454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0A6137-65AE-40F3-8A90-6665984EE89C}"/>
              </a:ext>
            </a:extLst>
          </p:cNvPr>
          <p:cNvSpPr/>
          <p:nvPr/>
        </p:nvSpPr>
        <p:spPr>
          <a:xfrm>
            <a:off x="1722038" y="4542970"/>
            <a:ext cx="75222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435B2-2F05-41B6-A13F-7532603BF5B9}"/>
              </a:ext>
            </a:extLst>
          </p:cNvPr>
          <p:cNvSpPr txBox="1"/>
          <p:nvPr/>
        </p:nvSpPr>
        <p:spPr>
          <a:xfrm>
            <a:off x="6870225" y="4666302"/>
            <a:ext cx="335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 network, Streaming is TCP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BA6914-8FC8-4678-8B32-73F452F3653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469313" y="3941212"/>
            <a:ext cx="2400912" cy="909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9C26EF-74C0-4242-9495-60EF411996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327453" y="3941212"/>
            <a:ext cx="542772" cy="909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1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5AFE-9927-4573-887C-37B74EFA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Server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7F57B-90AD-4555-9B70-0100BB68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3" y="2279715"/>
            <a:ext cx="10857074" cy="38919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8017F55-A378-4B89-AF33-F0B6CBC48025}"/>
              </a:ext>
            </a:extLst>
          </p:cNvPr>
          <p:cNvSpPr/>
          <p:nvPr/>
        </p:nvSpPr>
        <p:spPr>
          <a:xfrm>
            <a:off x="3657598" y="3579363"/>
            <a:ext cx="98774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6BDF52-2ED3-4106-8CB6-4CE8209EA465}"/>
              </a:ext>
            </a:extLst>
          </p:cNvPr>
          <p:cNvSpPr/>
          <p:nvPr/>
        </p:nvSpPr>
        <p:spPr>
          <a:xfrm>
            <a:off x="1487325" y="3042295"/>
            <a:ext cx="469426" cy="35206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C0AF3D-B5B5-4C70-868E-08FDE12C4B89}"/>
              </a:ext>
            </a:extLst>
          </p:cNvPr>
          <p:cNvSpPr/>
          <p:nvPr/>
        </p:nvSpPr>
        <p:spPr>
          <a:xfrm>
            <a:off x="5536111" y="3579363"/>
            <a:ext cx="140257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C12EC4-5BD0-41CF-B583-C0AA19CD4436}"/>
              </a:ext>
            </a:extLst>
          </p:cNvPr>
          <p:cNvSpPr/>
          <p:nvPr/>
        </p:nvSpPr>
        <p:spPr>
          <a:xfrm>
            <a:off x="1145035" y="4059147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012BD4-3799-453B-A3D9-B471CA3B2CAE}"/>
              </a:ext>
            </a:extLst>
          </p:cNvPr>
          <p:cNvSpPr/>
          <p:nvPr/>
        </p:nvSpPr>
        <p:spPr>
          <a:xfrm>
            <a:off x="2640513" y="4304454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0A6137-65AE-40F3-8A90-6665984EE89C}"/>
              </a:ext>
            </a:extLst>
          </p:cNvPr>
          <p:cNvSpPr/>
          <p:nvPr/>
        </p:nvSpPr>
        <p:spPr>
          <a:xfrm>
            <a:off x="1722038" y="4542970"/>
            <a:ext cx="75222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435B2-2F05-41B6-A13F-7532603BF5B9}"/>
              </a:ext>
            </a:extLst>
          </p:cNvPr>
          <p:cNvSpPr txBox="1"/>
          <p:nvPr/>
        </p:nvSpPr>
        <p:spPr>
          <a:xfrm>
            <a:off x="6870225" y="4666302"/>
            <a:ext cx="299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Listen with backlog of one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BA6914-8FC8-4678-8B32-73F452F3653B}"/>
              </a:ext>
            </a:extLst>
          </p:cNvPr>
          <p:cNvCxnSpPr>
            <a:cxnSpLocks/>
            <a:stCxn id="11" idx="1"/>
            <a:endCxn id="8" idx="6"/>
          </p:cNvCxnSpPr>
          <p:nvPr/>
        </p:nvCxnSpPr>
        <p:spPr>
          <a:xfrm flipH="1" flipV="1">
            <a:off x="2616064" y="4240071"/>
            <a:ext cx="4254161" cy="610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74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5AFE-9927-4573-887C-37B74EFA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Server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7F57B-90AD-4555-9B70-0100BB68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3" y="2279715"/>
            <a:ext cx="10857074" cy="38919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8017F55-A378-4B89-AF33-F0B6CBC48025}"/>
              </a:ext>
            </a:extLst>
          </p:cNvPr>
          <p:cNvSpPr/>
          <p:nvPr/>
        </p:nvSpPr>
        <p:spPr>
          <a:xfrm>
            <a:off x="3657598" y="3579363"/>
            <a:ext cx="98774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6BDF52-2ED3-4106-8CB6-4CE8209EA465}"/>
              </a:ext>
            </a:extLst>
          </p:cNvPr>
          <p:cNvSpPr/>
          <p:nvPr/>
        </p:nvSpPr>
        <p:spPr>
          <a:xfrm>
            <a:off x="1487325" y="3042295"/>
            <a:ext cx="469426" cy="35206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C0AF3D-B5B5-4C70-868E-08FDE12C4B89}"/>
              </a:ext>
            </a:extLst>
          </p:cNvPr>
          <p:cNvSpPr/>
          <p:nvPr/>
        </p:nvSpPr>
        <p:spPr>
          <a:xfrm>
            <a:off x="5536111" y="3579363"/>
            <a:ext cx="140257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C12EC4-5BD0-41CF-B583-C0AA19CD4436}"/>
              </a:ext>
            </a:extLst>
          </p:cNvPr>
          <p:cNvSpPr/>
          <p:nvPr/>
        </p:nvSpPr>
        <p:spPr>
          <a:xfrm>
            <a:off x="1145035" y="4059147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012BD4-3799-453B-A3D9-B471CA3B2CAE}"/>
              </a:ext>
            </a:extLst>
          </p:cNvPr>
          <p:cNvSpPr/>
          <p:nvPr/>
        </p:nvSpPr>
        <p:spPr>
          <a:xfrm>
            <a:off x="2640513" y="4304454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0A6137-65AE-40F3-8A90-6665984EE89C}"/>
              </a:ext>
            </a:extLst>
          </p:cNvPr>
          <p:cNvSpPr/>
          <p:nvPr/>
        </p:nvSpPr>
        <p:spPr>
          <a:xfrm>
            <a:off x="1722038" y="4542970"/>
            <a:ext cx="75222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435B2-2F05-41B6-A13F-7532603BF5B9}"/>
              </a:ext>
            </a:extLst>
          </p:cNvPr>
          <p:cNvSpPr txBox="1"/>
          <p:nvPr/>
        </p:nvSpPr>
        <p:spPr>
          <a:xfrm>
            <a:off x="6870225" y="4666302"/>
            <a:ext cx="418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Accept the new incoming connection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BA6914-8FC8-4678-8B32-73F452F3653B}"/>
              </a:ext>
            </a:extLst>
          </p:cNvPr>
          <p:cNvCxnSpPr>
            <a:cxnSpLocks/>
            <a:stCxn id="11" idx="1"/>
            <a:endCxn id="9" idx="6"/>
          </p:cNvCxnSpPr>
          <p:nvPr/>
        </p:nvCxnSpPr>
        <p:spPr>
          <a:xfrm flipH="1" flipV="1">
            <a:off x="4111542" y="4485378"/>
            <a:ext cx="2758683" cy="365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18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5AFE-9927-4573-887C-37B74EFA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Server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7F57B-90AD-4555-9B70-0100BB68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3" y="2279715"/>
            <a:ext cx="10857074" cy="38919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8017F55-A378-4B89-AF33-F0B6CBC48025}"/>
              </a:ext>
            </a:extLst>
          </p:cNvPr>
          <p:cNvSpPr/>
          <p:nvPr/>
        </p:nvSpPr>
        <p:spPr>
          <a:xfrm>
            <a:off x="3657598" y="3579363"/>
            <a:ext cx="98774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6BDF52-2ED3-4106-8CB6-4CE8209EA465}"/>
              </a:ext>
            </a:extLst>
          </p:cNvPr>
          <p:cNvSpPr/>
          <p:nvPr/>
        </p:nvSpPr>
        <p:spPr>
          <a:xfrm>
            <a:off x="1487325" y="3042295"/>
            <a:ext cx="469426" cy="35206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C0AF3D-B5B5-4C70-868E-08FDE12C4B89}"/>
              </a:ext>
            </a:extLst>
          </p:cNvPr>
          <p:cNvSpPr/>
          <p:nvPr/>
        </p:nvSpPr>
        <p:spPr>
          <a:xfrm>
            <a:off x="5536111" y="3579363"/>
            <a:ext cx="140257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C12EC4-5BD0-41CF-B583-C0AA19CD4436}"/>
              </a:ext>
            </a:extLst>
          </p:cNvPr>
          <p:cNvSpPr/>
          <p:nvPr/>
        </p:nvSpPr>
        <p:spPr>
          <a:xfrm>
            <a:off x="1145035" y="4059147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012BD4-3799-453B-A3D9-B471CA3B2CAE}"/>
              </a:ext>
            </a:extLst>
          </p:cNvPr>
          <p:cNvSpPr/>
          <p:nvPr/>
        </p:nvSpPr>
        <p:spPr>
          <a:xfrm>
            <a:off x="2640513" y="4304454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0A6137-65AE-40F3-8A90-6665984EE89C}"/>
              </a:ext>
            </a:extLst>
          </p:cNvPr>
          <p:cNvSpPr/>
          <p:nvPr/>
        </p:nvSpPr>
        <p:spPr>
          <a:xfrm>
            <a:off x="1722038" y="4542970"/>
            <a:ext cx="75222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435B2-2F05-41B6-A13F-7532603BF5B9}"/>
              </a:ext>
            </a:extLst>
          </p:cNvPr>
          <p:cNvSpPr txBox="1"/>
          <p:nvPr/>
        </p:nvSpPr>
        <p:spPr>
          <a:xfrm>
            <a:off x="6870225" y="4666302"/>
            <a:ext cx="4668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is the spawned socket for the specific</a:t>
            </a:r>
          </a:p>
          <a:p>
            <a:r>
              <a:rPr lang="en-US" b="1" dirty="0"/>
              <a:t>(SRC IP, SRC PORT, DST IP, DST PORT)</a:t>
            </a:r>
          </a:p>
          <a:p>
            <a:r>
              <a:rPr lang="en-US" b="1" i="1" dirty="0"/>
              <a:t>ALSO OF TYPE SOCKET!!!!!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BA6914-8FC8-4678-8B32-73F452F3653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474259" y="4723586"/>
            <a:ext cx="4395966" cy="404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073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5AFE-9927-4573-887C-37B74EFA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Server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7F57B-90AD-4555-9B70-0100BB68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3" y="2279715"/>
            <a:ext cx="10857074" cy="38919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8017F55-A378-4B89-AF33-F0B6CBC48025}"/>
              </a:ext>
            </a:extLst>
          </p:cNvPr>
          <p:cNvSpPr/>
          <p:nvPr/>
        </p:nvSpPr>
        <p:spPr>
          <a:xfrm>
            <a:off x="3657598" y="3579363"/>
            <a:ext cx="98774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6BDF52-2ED3-4106-8CB6-4CE8209EA465}"/>
              </a:ext>
            </a:extLst>
          </p:cNvPr>
          <p:cNvSpPr/>
          <p:nvPr/>
        </p:nvSpPr>
        <p:spPr>
          <a:xfrm>
            <a:off x="1487325" y="3042295"/>
            <a:ext cx="469426" cy="35206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C0AF3D-B5B5-4C70-868E-08FDE12C4B89}"/>
              </a:ext>
            </a:extLst>
          </p:cNvPr>
          <p:cNvSpPr/>
          <p:nvPr/>
        </p:nvSpPr>
        <p:spPr>
          <a:xfrm>
            <a:off x="5536111" y="3579363"/>
            <a:ext cx="140257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C12EC4-5BD0-41CF-B583-C0AA19CD4436}"/>
              </a:ext>
            </a:extLst>
          </p:cNvPr>
          <p:cNvSpPr/>
          <p:nvPr/>
        </p:nvSpPr>
        <p:spPr>
          <a:xfrm>
            <a:off x="1145035" y="4059147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012BD4-3799-453B-A3D9-B471CA3B2CAE}"/>
              </a:ext>
            </a:extLst>
          </p:cNvPr>
          <p:cNvSpPr/>
          <p:nvPr/>
        </p:nvSpPr>
        <p:spPr>
          <a:xfrm>
            <a:off x="2640513" y="4304454"/>
            <a:ext cx="1471029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0A6137-65AE-40F3-8A90-6665984EE89C}"/>
              </a:ext>
            </a:extLst>
          </p:cNvPr>
          <p:cNvSpPr/>
          <p:nvPr/>
        </p:nvSpPr>
        <p:spPr>
          <a:xfrm>
            <a:off x="1722038" y="4542970"/>
            <a:ext cx="752221" cy="3618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435B2-2F05-41B6-A13F-7532603BF5B9}"/>
              </a:ext>
            </a:extLst>
          </p:cNvPr>
          <p:cNvSpPr txBox="1"/>
          <p:nvPr/>
        </p:nvSpPr>
        <p:spPr>
          <a:xfrm>
            <a:off x="6870225" y="4666302"/>
            <a:ext cx="44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With threads or non-blocking I/O, could</a:t>
            </a:r>
          </a:p>
          <a:p>
            <a:r>
              <a:rPr lang="en-US" b="1" dirty="0"/>
              <a:t>have two+ </a:t>
            </a:r>
            <a:r>
              <a:rPr lang="en-US" b="1" i="1" dirty="0" err="1"/>
              <a:t>conn</a:t>
            </a:r>
            <a:r>
              <a:rPr lang="en-US" b="1" dirty="0" err="1"/>
              <a:t>’s</a:t>
            </a:r>
            <a:r>
              <a:rPr lang="en-US" b="1" dirty="0"/>
              <a:t> at the same time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BA6914-8FC8-4678-8B32-73F452F3653B}"/>
              </a:ext>
            </a:extLst>
          </p:cNvPr>
          <p:cNvCxnSpPr>
            <a:cxnSpLocks/>
            <a:stCxn id="11" idx="1"/>
            <a:endCxn id="10" idx="6"/>
          </p:cNvCxnSpPr>
          <p:nvPr/>
        </p:nvCxnSpPr>
        <p:spPr>
          <a:xfrm flipH="1" flipV="1">
            <a:off x="2474259" y="4723894"/>
            <a:ext cx="4395966" cy="2655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6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C4F6-350B-4492-9ECF-F88B494C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1960-1980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FC498-A0C6-43C4-A7B7-3316B931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28482" y="2678213"/>
            <a:ext cx="3819780" cy="2530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D2C29-6DC4-480C-8318-A22AB8871411}"/>
              </a:ext>
            </a:extLst>
          </p:cNvPr>
          <p:cNvSpPr txBox="1"/>
          <p:nvPr/>
        </p:nvSpPr>
        <p:spPr>
          <a:xfrm>
            <a:off x="7428482" y="5393227"/>
            <a:ext cx="3819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haigoodview.com/node/16128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8F87B-D9EA-4BFF-90EC-9A7A31E8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3738" y="2672760"/>
            <a:ext cx="2947333" cy="2615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75814-938D-4961-A491-095E380B2C4D}"/>
              </a:ext>
            </a:extLst>
          </p:cNvPr>
          <p:cNvSpPr txBox="1"/>
          <p:nvPr/>
        </p:nvSpPr>
        <p:spPr>
          <a:xfrm>
            <a:off x="2232337" y="7016920"/>
            <a:ext cx="94299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Computer_terminal#Dumb_terminal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88420-2333-4AEB-9E29-807ABFFA5155}"/>
              </a:ext>
            </a:extLst>
          </p:cNvPr>
          <p:cNvSpPr txBox="1"/>
          <p:nvPr/>
        </p:nvSpPr>
        <p:spPr>
          <a:xfrm>
            <a:off x="8508222" y="580892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B53F3-CDEF-49F9-A4C2-2B2C4BDD04E8}"/>
              </a:ext>
            </a:extLst>
          </p:cNvPr>
          <p:cNvSpPr txBox="1"/>
          <p:nvPr/>
        </p:nvSpPr>
        <p:spPr>
          <a:xfrm>
            <a:off x="1310477" y="5804027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“DUMB” TERMINAL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4B3AB0E-D878-461E-B679-1574F08B7C9C}"/>
              </a:ext>
            </a:extLst>
          </p:cNvPr>
          <p:cNvSpPr/>
          <p:nvPr/>
        </p:nvSpPr>
        <p:spPr>
          <a:xfrm>
            <a:off x="4117244" y="3738323"/>
            <a:ext cx="3183285" cy="7407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41617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77492-1802-4EE8-A6A2-70787DAE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Client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B70B-3CB1-4490-B694-63981347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7" y="2260783"/>
            <a:ext cx="10882745" cy="26890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2F26F98-CDF0-4C8C-BA3D-43BAC11990F5}"/>
              </a:ext>
            </a:extLst>
          </p:cNvPr>
          <p:cNvSpPr/>
          <p:nvPr/>
        </p:nvSpPr>
        <p:spPr>
          <a:xfrm>
            <a:off x="1487325" y="3042295"/>
            <a:ext cx="1881774" cy="32191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4E239-9E9B-4AD1-82C0-1E0CA6725610}"/>
              </a:ext>
            </a:extLst>
          </p:cNvPr>
          <p:cNvSpPr/>
          <p:nvPr/>
        </p:nvSpPr>
        <p:spPr>
          <a:xfrm>
            <a:off x="1405013" y="3357280"/>
            <a:ext cx="902992" cy="32191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E57133-361B-4EE6-8142-E2FFDCCCB8CC}"/>
              </a:ext>
            </a:extLst>
          </p:cNvPr>
          <p:cNvSpPr/>
          <p:nvPr/>
        </p:nvSpPr>
        <p:spPr>
          <a:xfrm>
            <a:off x="1367118" y="3770316"/>
            <a:ext cx="2642550" cy="38670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FC37-9A3E-4EF9-8430-D45B7DF069FB}"/>
              </a:ext>
            </a:extLst>
          </p:cNvPr>
          <p:cNvSpPr txBox="1"/>
          <p:nvPr/>
        </p:nvSpPr>
        <p:spPr>
          <a:xfrm>
            <a:off x="6703971" y="3994181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 name (could also be IP </a:t>
            </a:r>
            <a:r>
              <a:rPr lang="en-US" b="1" dirty="0" err="1"/>
              <a:t>addr</a:t>
            </a:r>
            <a:r>
              <a:rPr lang="en-US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FA8EA9-1CDF-4D12-B0E9-19E306C6A7D7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3369099" y="3203253"/>
            <a:ext cx="3334872" cy="962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750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77492-1802-4EE8-A6A2-70787DAE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Client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B70B-3CB1-4490-B694-63981347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7" y="2260783"/>
            <a:ext cx="10882745" cy="26890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2F26F98-CDF0-4C8C-BA3D-43BAC11990F5}"/>
              </a:ext>
            </a:extLst>
          </p:cNvPr>
          <p:cNvSpPr/>
          <p:nvPr/>
        </p:nvSpPr>
        <p:spPr>
          <a:xfrm>
            <a:off x="1487325" y="3042295"/>
            <a:ext cx="1881774" cy="32191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4E239-9E9B-4AD1-82C0-1E0CA6725610}"/>
              </a:ext>
            </a:extLst>
          </p:cNvPr>
          <p:cNvSpPr/>
          <p:nvPr/>
        </p:nvSpPr>
        <p:spPr>
          <a:xfrm>
            <a:off x="1405013" y="3357280"/>
            <a:ext cx="902992" cy="32191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E57133-361B-4EE6-8142-E2FFDCCCB8CC}"/>
              </a:ext>
            </a:extLst>
          </p:cNvPr>
          <p:cNvSpPr/>
          <p:nvPr/>
        </p:nvSpPr>
        <p:spPr>
          <a:xfrm>
            <a:off x="1367118" y="3770316"/>
            <a:ext cx="2642550" cy="38670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FC37-9A3E-4EF9-8430-D45B7DF069FB}"/>
              </a:ext>
            </a:extLst>
          </p:cNvPr>
          <p:cNvSpPr txBox="1"/>
          <p:nvPr/>
        </p:nvSpPr>
        <p:spPr>
          <a:xfrm>
            <a:off x="6703971" y="3994181"/>
            <a:ext cx="4678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 port; client’s host/port determined</a:t>
            </a:r>
          </a:p>
          <a:p>
            <a:r>
              <a:rPr lang="en-US" b="1" dirty="0"/>
              <a:t>automatically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FA8EA9-1CDF-4D12-B0E9-19E306C6A7D7}"/>
              </a:ext>
            </a:extLst>
          </p:cNvPr>
          <p:cNvCxnSpPr>
            <a:cxnSpLocks/>
          </p:cNvCxnSpPr>
          <p:nvPr/>
        </p:nvCxnSpPr>
        <p:spPr>
          <a:xfrm flipH="1" flipV="1">
            <a:off x="2308005" y="3540244"/>
            <a:ext cx="4395966" cy="625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01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77492-1802-4EE8-A6A2-70787DAE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Client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B70B-3CB1-4490-B694-63981347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7" y="2260783"/>
            <a:ext cx="10882745" cy="26890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2F26F98-CDF0-4C8C-BA3D-43BAC11990F5}"/>
              </a:ext>
            </a:extLst>
          </p:cNvPr>
          <p:cNvSpPr/>
          <p:nvPr/>
        </p:nvSpPr>
        <p:spPr>
          <a:xfrm>
            <a:off x="1487325" y="3042295"/>
            <a:ext cx="1881774" cy="32191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4E239-9E9B-4AD1-82C0-1E0CA6725610}"/>
              </a:ext>
            </a:extLst>
          </p:cNvPr>
          <p:cNvSpPr/>
          <p:nvPr/>
        </p:nvSpPr>
        <p:spPr>
          <a:xfrm>
            <a:off x="1405013" y="3357280"/>
            <a:ext cx="902992" cy="32191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E57133-361B-4EE6-8142-E2FFDCCCB8CC}"/>
              </a:ext>
            </a:extLst>
          </p:cNvPr>
          <p:cNvSpPr/>
          <p:nvPr/>
        </p:nvSpPr>
        <p:spPr>
          <a:xfrm>
            <a:off x="1367118" y="3770316"/>
            <a:ext cx="2642550" cy="38670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FC37-9A3E-4EF9-8430-D45B7DF069FB}"/>
              </a:ext>
            </a:extLst>
          </p:cNvPr>
          <p:cNvSpPr txBox="1"/>
          <p:nvPr/>
        </p:nvSpPr>
        <p:spPr>
          <a:xfrm>
            <a:off x="6703971" y="3994181"/>
            <a:ext cx="478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Blocking call; will raise exception on failure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FA8EA9-1CDF-4D12-B0E9-19E306C6A7D7}"/>
              </a:ext>
            </a:extLst>
          </p:cNvPr>
          <p:cNvCxnSpPr>
            <a:cxnSpLocks/>
          </p:cNvCxnSpPr>
          <p:nvPr/>
        </p:nvCxnSpPr>
        <p:spPr>
          <a:xfrm flipH="1" flipV="1">
            <a:off x="4009668" y="3994181"/>
            <a:ext cx="2694303" cy="171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46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9135-517D-47C0-94D0-7708CB59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Sockets Design (Threads)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D49DBDD-84C3-4312-A4CF-DF2D72FC9D16}"/>
              </a:ext>
            </a:extLst>
          </p:cNvPr>
          <p:cNvSpPr/>
          <p:nvPr/>
        </p:nvSpPr>
        <p:spPr>
          <a:xfrm>
            <a:off x="6410580" y="3364208"/>
            <a:ext cx="3589142" cy="201461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SERVER CONNECTIONS</a:t>
            </a:r>
          </a:p>
          <a:p>
            <a:pPr algn="ctr"/>
            <a:r>
              <a:rPr lang="en-US" b="1" dirty="0"/>
              <a:t>(1 per thread)</a:t>
            </a:r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58014F69-C39D-4A84-87A2-9163EC7735D0}"/>
              </a:ext>
            </a:extLst>
          </p:cNvPr>
          <p:cNvSpPr/>
          <p:nvPr/>
        </p:nvSpPr>
        <p:spPr>
          <a:xfrm>
            <a:off x="1223829" y="2816352"/>
            <a:ext cx="2014614" cy="612648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1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58C34804-95E5-46B1-A005-5716E4FD2401}"/>
              </a:ext>
            </a:extLst>
          </p:cNvPr>
          <p:cNvSpPr/>
          <p:nvPr/>
        </p:nvSpPr>
        <p:spPr>
          <a:xfrm>
            <a:off x="1223829" y="4274339"/>
            <a:ext cx="2014614" cy="612648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2</a:t>
            </a:r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637D18A6-BB7B-4872-A5FC-C67466FDD1CE}"/>
              </a:ext>
            </a:extLst>
          </p:cNvPr>
          <p:cNvSpPr/>
          <p:nvPr/>
        </p:nvSpPr>
        <p:spPr>
          <a:xfrm>
            <a:off x="1223829" y="5732326"/>
            <a:ext cx="2014614" cy="612648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2CA22E-EC5C-4C64-B2EF-B823D588A066}"/>
              </a:ext>
            </a:extLst>
          </p:cNvPr>
          <p:cNvCxnSpPr>
            <a:stCxn id="5" idx="3"/>
          </p:cNvCxnSpPr>
          <p:nvPr/>
        </p:nvCxnSpPr>
        <p:spPr>
          <a:xfrm>
            <a:off x="3238443" y="3122676"/>
            <a:ext cx="3680680" cy="3063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5EE085-9ED5-4324-9AFC-40196DEF3BD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238443" y="4886987"/>
            <a:ext cx="3172137" cy="11516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29B71A-22A0-454C-AA54-6F8E8500C39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38443" y="3605751"/>
            <a:ext cx="3416629" cy="974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BB5A36-8D8A-4D9B-AF17-60086BC497F9}"/>
              </a:ext>
            </a:extLst>
          </p:cNvPr>
          <p:cNvSpPr/>
          <p:nvPr/>
        </p:nvSpPr>
        <p:spPr>
          <a:xfrm>
            <a:off x="5970494" y="2966307"/>
            <a:ext cx="4635568" cy="261606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CF9270-A17A-4245-93CA-D206C027B924}"/>
              </a:ext>
            </a:extLst>
          </p:cNvPr>
          <p:cNvSpPr/>
          <p:nvPr/>
        </p:nvSpPr>
        <p:spPr>
          <a:xfrm>
            <a:off x="1061910" y="2693593"/>
            <a:ext cx="2331639" cy="8564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8744CD-C9AC-4FB3-98BD-D922874B4E61}"/>
              </a:ext>
            </a:extLst>
          </p:cNvPr>
          <p:cNvSpPr/>
          <p:nvPr/>
        </p:nvSpPr>
        <p:spPr>
          <a:xfrm>
            <a:off x="1061910" y="4152447"/>
            <a:ext cx="2331639" cy="8564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E66593-B38E-445E-8F42-4F32A05DA2CA}"/>
              </a:ext>
            </a:extLst>
          </p:cNvPr>
          <p:cNvSpPr/>
          <p:nvPr/>
        </p:nvSpPr>
        <p:spPr>
          <a:xfrm>
            <a:off x="984357" y="5621798"/>
            <a:ext cx="2331639" cy="8564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1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61DA-D7DB-4EDE-AC28-B124970B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F149-A1F5-478F-8FA3-8D0604DA4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server_socket.listen</a:t>
            </a:r>
            <a:r>
              <a:rPr lang="en-US" dirty="0"/>
              <a:t>(backlog)</a:t>
            </a:r>
          </a:p>
          <a:p>
            <a:pPr marL="0" indent="0">
              <a:buNone/>
            </a:pPr>
            <a:r>
              <a:rPr lang="en-US" dirty="0"/>
              <a:t>LOOP forever;</a:t>
            </a:r>
          </a:p>
          <a:p>
            <a:pPr marL="0" indent="0">
              <a:buNone/>
            </a:pPr>
            <a:r>
              <a:rPr lang="en-US" dirty="0"/>
              <a:t>	conn, </a:t>
            </a:r>
            <a:r>
              <a:rPr lang="en-US" dirty="0" err="1"/>
              <a:t>addr</a:t>
            </a:r>
            <a:r>
              <a:rPr lang="en-US" dirty="0"/>
              <a:t> = </a:t>
            </a:r>
            <a:r>
              <a:rPr lang="en-US" dirty="0" err="1"/>
              <a:t>server_socket.accept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run_thread</a:t>
            </a:r>
            <a:r>
              <a:rPr lang="en-US" dirty="0"/>
              <a:t>(</a:t>
            </a:r>
            <a:r>
              <a:rPr lang="en-US" dirty="0" err="1"/>
              <a:t>server_handling_function</a:t>
            </a:r>
            <a:r>
              <a:rPr lang="en-US" dirty="0"/>
              <a:t>, conn, </a:t>
            </a:r>
            <a:r>
              <a:rPr lang="en-US" dirty="0" err="1"/>
              <a:t>addr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4502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9135-517D-47C0-94D0-7708CB59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Sockets Design (Events)</a:t>
            </a:r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58014F69-C39D-4A84-87A2-9163EC7735D0}"/>
              </a:ext>
            </a:extLst>
          </p:cNvPr>
          <p:cNvSpPr/>
          <p:nvPr/>
        </p:nvSpPr>
        <p:spPr>
          <a:xfrm>
            <a:off x="1223829" y="2816352"/>
            <a:ext cx="2014614" cy="612648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1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58C34804-95E5-46B1-A005-5716E4FD2401}"/>
              </a:ext>
            </a:extLst>
          </p:cNvPr>
          <p:cNvSpPr/>
          <p:nvPr/>
        </p:nvSpPr>
        <p:spPr>
          <a:xfrm>
            <a:off x="1223829" y="4274339"/>
            <a:ext cx="2014614" cy="612648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2</a:t>
            </a:r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637D18A6-BB7B-4872-A5FC-C67466FDD1CE}"/>
              </a:ext>
            </a:extLst>
          </p:cNvPr>
          <p:cNvSpPr/>
          <p:nvPr/>
        </p:nvSpPr>
        <p:spPr>
          <a:xfrm>
            <a:off x="1223829" y="5732326"/>
            <a:ext cx="2014614" cy="612648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2CA22E-EC5C-4C64-B2EF-B823D588A06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8443" y="3122676"/>
            <a:ext cx="3072399" cy="8936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5EE085-9ED5-4324-9AFC-40196DEF3BD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238443" y="5145034"/>
            <a:ext cx="3072399" cy="8936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29B71A-22A0-454C-AA54-6F8E8500C39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238443" y="4532386"/>
            <a:ext cx="2932533" cy="482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7EE6BA9D-DDF5-4DF9-9BE2-0BCEE87A6E2F}"/>
              </a:ext>
            </a:extLst>
          </p:cNvPr>
          <p:cNvSpPr/>
          <p:nvPr/>
        </p:nvSpPr>
        <p:spPr>
          <a:xfrm>
            <a:off x="7124495" y="3640889"/>
            <a:ext cx="731520" cy="18584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1541B836-3827-40A9-877C-4A3F75CD449D}"/>
              </a:ext>
            </a:extLst>
          </p:cNvPr>
          <p:cNvSpPr/>
          <p:nvPr/>
        </p:nvSpPr>
        <p:spPr>
          <a:xfrm rot="10800000">
            <a:off x="6235359" y="3487727"/>
            <a:ext cx="889136" cy="20116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4083B-DA1C-43AB-A1C4-DC0595EC3665}"/>
              </a:ext>
            </a:extLst>
          </p:cNvPr>
          <p:cNvSpPr txBox="1"/>
          <p:nvPr/>
        </p:nvSpPr>
        <p:spPr>
          <a:xfrm>
            <a:off x="6170976" y="4347720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EVENT LOOP</a:t>
            </a: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474DA36C-2564-4BFA-8F0E-DC45CD803DD2}"/>
              </a:ext>
            </a:extLst>
          </p:cNvPr>
          <p:cNvSpPr/>
          <p:nvPr/>
        </p:nvSpPr>
        <p:spPr>
          <a:xfrm>
            <a:off x="8325456" y="2637918"/>
            <a:ext cx="1696774" cy="61264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 1</a:t>
            </a:r>
          </a:p>
        </p:txBody>
      </p: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74E3CE1E-DC8F-46EA-B134-6D719D6B06B7}"/>
              </a:ext>
            </a:extLst>
          </p:cNvPr>
          <p:cNvSpPr/>
          <p:nvPr/>
        </p:nvSpPr>
        <p:spPr>
          <a:xfrm>
            <a:off x="8325456" y="4187231"/>
            <a:ext cx="1696774" cy="61264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 2</a:t>
            </a:r>
          </a:p>
        </p:txBody>
      </p:sp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4319405C-A24C-46D6-AA7F-CBF7C878575B}"/>
              </a:ext>
            </a:extLst>
          </p:cNvPr>
          <p:cNvSpPr/>
          <p:nvPr/>
        </p:nvSpPr>
        <p:spPr>
          <a:xfrm>
            <a:off x="8325456" y="5701538"/>
            <a:ext cx="1696774" cy="61264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 3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79CA9AB-B18F-43B4-9484-11047968DC95}"/>
              </a:ext>
            </a:extLst>
          </p:cNvPr>
          <p:cNvCxnSpPr>
            <a:cxnSpLocks/>
          </p:cNvCxnSpPr>
          <p:nvPr/>
        </p:nvCxnSpPr>
        <p:spPr>
          <a:xfrm>
            <a:off x="7636103" y="5043747"/>
            <a:ext cx="980577" cy="92592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1DF8C5C-0607-4789-962D-44B3D59442D9}"/>
              </a:ext>
            </a:extLst>
          </p:cNvPr>
          <p:cNvCxnSpPr>
            <a:cxnSpLocks/>
          </p:cNvCxnSpPr>
          <p:nvPr/>
        </p:nvCxnSpPr>
        <p:spPr>
          <a:xfrm flipV="1">
            <a:off x="7490255" y="2959861"/>
            <a:ext cx="998506" cy="77521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0B3EA4-7F54-4BAB-BB7D-39D166B83D5A}"/>
              </a:ext>
            </a:extLst>
          </p:cNvPr>
          <p:cNvCxnSpPr>
            <a:cxnSpLocks/>
          </p:cNvCxnSpPr>
          <p:nvPr/>
        </p:nvCxnSpPr>
        <p:spPr>
          <a:xfrm flipV="1">
            <a:off x="7825242" y="4433897"/>
            <a:ext cx="736737" cy="16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10AE2BE-751F-490D-ACE6-629D21574E1C}"/>
              </a:ext>
            </a:extLst>
          </p:cNvPr>
          <p:cNvSpPr/>
          <p:nvPr/>
        </p:nvSpPr>
        <p:spPr>
          <a:xfrm>
            <a:off x="1061910" y="2693593"/>
            <a:ext cx="2331639" cy="8564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2D01DD-806D-4C00-B739-77471474C9F9}"/>
              </a:ext>
            </a:extLst>
          </p:cNvPr>
          <p:cNvSpPr/>
          <p:nvPr/>
        </p:nvSpPr>
        <p:spPr>
          <a:xfrm>
            <a:off x="1003950" y="4175368"/>
            <a:ext cx="2331639" cy="8564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8221CF-AA68-4BF2-999D-D604DEB7D46A}"/>
              </a:ext>
            </a:extLst>
          </p:cNvPr>
          <p:cNvSpPr/>
          <p:nvPr/>
        </p:nvSpPr>
        <p:spPr>
          <a:xfrm>
            <a:off x="1082188" y="5609674"/>
            <a:ext cx="2331639" cy="8564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AF1CA0-A48B-432B-933E-5909F9433451}"/>
              </a:ext>
            </a:extLst>
          </p:cNvPr>
          <p:cNvSpPr/>
          <p:nvPr/>
        </p:nvSpPr>
        <p:spPr>
          <a:xfrm>
            <a:off x="6048730" y="2427682"/>
            <a:ext cx="4728475" cy="414915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87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12F-4280-4AF3-81F5-D219A53F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5BC3-9BDA-4DBC-BEE1-D68188E9D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638044"/>
            <a:ext cx="8042417" cy="3488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server_socket.listen</a:t>
            </a:r>
            <a:r>
              <a:rPr lang="en-US" dirty="0"/>
              <a:t>(backlog)</a:t>
            </a:r>
          </a:p>
          <a:p>
            <a:pPr marL="0" indent="0">
              <a:buNone/>
            </a:pPr>
            <a:r>
              <a:rPr lang="en-US" dirty="0" err="1"/>
              <a:t>all_sockets</a:t>
            </a:r>
            <a:r>
              <a:rPr lang="en-US" dirty="0"/>
              <a:t> = [</a:t>
            </a:r>
            <a:r>
              <a:rPr lang="en-US" dirty="0" err="1"/>
              <a:t>server_socket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LOOP forever</a:t>
            </a:r>
          </a:p>
          <a:p>
            <a:pPr marL="228600" lvl="1" indent="0">
              <a:buNone/>
            </a:pPr>
            <a:r>
              <a:rPr lang="en-US" dirty="0"/>
              <a:t>BLOCK until any socket in </a:t>
            </a:r>
            <a:r>
              <a:rPr lang="en-US" dirty="0" err="1"/>
              <a:t>all_sockets</a:t>
            </a:r>
            <a:r>
              <a:rPr lang="en-US" dirty="0"/>
              <a:t> is ready to read or write</a:t>
            </a:r>
          </a:p>
          <a:p>
            <a:pPr marL="228600" lvl="1" indent="0">
              <a:buNone/>
            </a:pPr>
            <a:r>
              <a:rPr lang="en-US" dirty="0" err="1"/>
              <a:t>ready_socket</a:t>
            </a:r>
            <a:r>
              <a:rPr lang="en-US" dirty="0"/>
              <a:t> = socket in </a:t>
            </a:r>
            <a:r>
              <a:rPr lang="en-US" dirty="0" err="1"/>
              <a:t>all_sockets</a:t>
            </a:r>
            <a:r>
              <a:rPr lang="en-US" dirty="0"/>
              <a:t> ready to read or write</a:t>
            </a:r>
          </a:p>
          <a:p>
            <a:pPr marL="228600" lvl="1" indent="0">
              <a:buNone/>
            </a:pPr>
            <a:r>
              <a:rPr lang="en-US" dirty="0"/>
              <a:t>IF </a:t>
            </a:r>
            <a:r>
              <a:rPr lang="en-US" dirty="0" err="1"/>
              <a:t>ready_socket</a:t>
            </a:r>
            <a:r>
              <a:rPr lang="en-US" dirty="0"/>
              <a:t> == </a:t>
            </a:r>
            <a:r>
              <a:rPr lang="en-US" dirty="0" err="1"/>
              <a:t>server_socket</a:t>
            </a:r>
            <a:r>
              <a:rPr lang="en-US" dirty="0"/>
              <a:t>:</a:t>
            </a:r>
          </a:p>
          <a:p>
            <a:pPr marL="228600" lvl="1" indent="0">
              <a:buNone/>
            </a:pPr>
            <a:r>
              <a:rPr lang="en-US" dirty="0"/>
              <a:t>	conn, </a:t>
            </a:r>
            <a:r>
              <a:rPr lang="en-US" dirty="0" err="1"/>
              <a:t>addr</a:t>
            </a:r>
            <a:r>
              <a:rPr lang="en-US" dirty="0"/>
              <a:t> = </a:t>
            </a:r>
            <a:r>
              <a:rPr lang="en-US" dirty="0" err="1"/>
              <a:t>ready_socket.accept</a:t>
            </a:r>
            <a:r>
              <a:rPr lang="en-US" dirty="0"/>
              <a:t>()</a:t>
            </a:r>
          </a:p>
          <a:p>
            <a:pPr marL="228600" lvl="1" indent="0">
              <a:buNone/>
            </a:pPr>
            <a:r>
              <a:rPr lang="en-US" dirty="0"/>
              <a:t>	</a:t>
            </a:r>
            <a:r>
              <a:rPr lang="en-US" dirty="0" err="1"/>
              <a:t>all_sockets.append</a:t>
            </a:r>
            <a:r>
              <a:rPr lang="en-US" dirty="0"/>
              <a:t>(conn)</a:t>
            </a:r>
          </a:p>
          <a:p>
            <a:pPr marL="228600" lvl="1" indent="0">
              <a:buNone/>
            </a:pPr>
            <a:r>
              <a:rPr lang="en-US" dirty="0"/>
              <a:t>ELSE: handle client data</a:t>
            </a:r>
          </a:p>
        </p:txBody>
      </p:sp>
    </p:spTree>
    <p:extLst>
      <p:ext uri="{BB962C8B-B14F-4D97-AF65-F5344CB8AC3E}">
        <p14:creationId xmlns:p14="http://schemas.microsoft.com/office/powerpoint/2010/main" val="84343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B806-68E9-4A1F-8D0A-20997D88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1980-2000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7FDAF-F6C3-4A95-911A-38C7162F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3148" y="2543939"/>
            <a:ext cx="4360888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6DE9A-84DE-4E02-B939-FA84936BA78F}"/>
              </a:ext>
            </a:extLst>
          </p:cNvPr>
          <p:cNvSpPr txBox="1"/>
          <p:nvPr/>
        </p:nvSpPr>
        <p:spPr>
          <a:xfrm>
            <a:off x="4003148" y="6110203"/>
            <a:ext cx="4360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770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5456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D74-199E-4C56-AEC3-C4BCA02F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2000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5C68-5CB8-4BF4-8B87-EC545649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96965" y="2670868"/>
            <a:ext cx="5012629" cy="3132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3A7C9-03F9-42AA-AB9C-58FFC8EDCF46}"/>
              </a:ext>
            </a:extLst>
          </p:cNvPr>
          <p:cNvSpPr txBox="1"/>
          <p:nvPr/>
        </p:nvSpPr>
        <p:spPr>
          <a:xfrm>
            <a:off x="6557273" y="5892236"/>
            <a:ext cx="495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stagram.com/2013/02/22/google-data-center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0B4E-D3F8-4535-B469-6F145582E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8503" y="2689411"/>
            <a:ext cx="4171950" cy="3057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738E7-03F4-4F4E-84B4-ABAECCEFE294}"/>
              </a:ext>
            </a:extLst>
          </p:cNvPr>
          <p:cNvSpPr txBox="1"/>
          <p:nvPr/>
        </p:nvSpPr>
        <p:spPr>
          <a:xfrm>
            <a:off x="748503" y="5803761"/>
            <a:ext cx="4171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dhinchakdev.blogspot.com/2015/01/how-to-create-wifi-hotspot-using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64AFF4B-36CA-4905-B537-ED89D2B4AFE5}"/>
              </a:ext>
            </a:extLst>
          </p:cNvPr>
          <p:cNvSpPr/>
          <p:nvPr/>
        </p:nvSpPr>
        <p:spPr>
          <a:xfrm>
            <a:off x="4718695" y="3738323"/>
            <a:ext cx="1980386" cy="7407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81207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2AD6-2A50-4F5C-B96A-26C19966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Ideas Behind Client-server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8423-86B0-44F1-AFDE-3EF0F5F7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bunch of resources in a high-performance, centralized machine</a:t>
            </a:r>
          </a:p>
          <a:p>
            <a:r>
              <a:rPr lang="en-US" dirty="0"/>
              <a:t>Clients can be much “dumber” </a:t>
            </a:r>
            <a:r>
              <a:rPr lang="en-US" i="1" dirty="0"/>
              <a:t>by comparison</a:t>
            </a:r>
            <a:endParaRPr lang="en-US" dirty="0"/>
          </a:p>
          <a:p>
            <a:r>
              <a:rPr lang="en-US" dirty="0"/>
              <a:t>Much more efficient</a:t>
            </a:r>
          </a:p>
          <a:p>
            <a:pPr lvl="1"/>
            <a:r>
              <a:rPr lang="en-US" dirty="0"/>
              <a:t>Sharing data between devices, applications, and people (and marketing)</a:t>
            </a:r>
          </a:p>
          <a:p>
            <a:pPr lvl="1"/>
            <a:r>
              <a:rPr lang="en-US" dirty="0"/>
              <a:t>Access from multiple locations (including hackers!)</a:t>
            </a:r>
          </a:p>
          <a:p>
            <a:pPr lvl="1"/>
            <a:r>
              <a:rPr lang="en-US" dirty="0"/>
              <a:t>Time-sharing a central machine is more scalable and cost-effective</a:t>
            </a:r>
          </a:p>
        </p:txBody>
      </p:sp>
    </p:spTree>
    <p:extLst>
      <p:ext uri="{BB962C8B-B14F-4D97-AF65-F5344CB8AC3E}">
        <p14:creationId xmlns:p14="http://schemas.microsoft.com/office/powerpoint/2010/main" val="34373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B5C-B9E6-465A-B712-D28C048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D651F-B8A0-4DE7-BCB6-5652BBB01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0B6FA-EF0A-4425-9FE0-81DD607B2EF4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2C73D-C409-456E-97ED-E063F5D336A0}"/>
              </a:ext>
            </a:extLst>
          </p:cNvPr>
          <p:cNvSpPr txBox="1"/>
          <p:nvPr/>
        </p:nvSpPr>
        <p:spPr>
          <a:xfrm>
            <a:off x="3706179" y="5618426"/>
            <a:ext cx="477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</a:t>
            </a:r>
            <a:r>
              <a:rPr lang="en-US" b="1" i="1" dirty="0"/>
              <a:t>LISTENS</a:t>
            </a:r>
            <a:r>
              <a:rPr lang="en-US" dirty="0"/>
              <a:t> FOR INCOMING REQUESTS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43389C83-0326-4A55-A040-247DD013E867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FB10788-677D-417E-B0EB-45C3166B58F4}"/>
              </a:ext>
            </a:extLst>
          </p:cNvPr>
          <p:cNvSpPr/>
          <p:nvPr/>
        </p:nvSpPr>
        <p:spPr>
          <a:xfrm>
            <a:off x="7774844" y="2581835"/>
            <a:ext cx="3305531" cy="1789682"/>
          </a:xfrm>
          <a:prstGeom prst="cloudCallout">
            <a:avLst>
              <a:gd name="adj1" fmla="val -103158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Lonely. I wish someone would talk to me!</a:t>
            </a:r>
          </a:p>
        </p:txBody>
      </p:sp>
    </p:spTree>
    <p:extLst>
      <p:ext uri="{BB962C8B-B14F-4D97-AF65-F5344CB8AC3E}">
        <p14:creationId xmlns:p14="http://schemas.microsoft.com/office/powerpoint/2010/main" val="25138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F480-1B11-461F-9DCE-181E07A3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TCP/IP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CDED1-659B-4DD3-A578-6910C0A0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181B5-B235-44A9-A426-05052A655462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537DB-9366-4A5A-9AA1-8491495B7EFE}"/>
              </a:ext>
            </a:extLst>
          </p:cNvPr>
          <p:cNvSpPr txBox="1"/>
          <p:nvPr/>
        </p:nvSpPr>
        <p:spPr>
          <a:xfrm>
            <a:off x="3572681" y="5623315"/>
            <a:ext cx="504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HAS AN </a:t>
            </a:r>
            <a:r>
              <a:rPr lang="en-US" b="1" dirty="0"/>
              <a:t>IP ADDRESS</a:t>
            </a:r>
            <a:r>
              <a:rPr lang="en-US" dirty="0"/>
              <a:t> AND</a:t>
            </a:r>
            <a:r>
              <a:rPr lang="en-US" b="1" dirty="0"/>
              <a:t> TCP PORT</a:t>
            </a:r>
            <a:endParaRPr lang="en-US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13C282E-224A-4481-BD8E-04827327CC8A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-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B026CD0-992B-42AC-9B9B-CA0B1B6F3C6D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Now I have an </a:t>
            </a:r>
            <a:r>
              <a:rPr lang="en-US" b="1" u="sng" dirty="0"/>
              <a:t>Address/Port</a:t>
            </a:r>
            <a:r>
              <a:rPr lang="en-US" b="1" dirty="0"/>
              <a:t>!  Maybe I’ll get Requests!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BA80C-ECC1-4C60-AA55-32F96C963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83341" y="2908546"/>
            <a:ext cx="3332018" cy="1843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748DD-373F-4C61-A2E1-0261A52CC79C}"/>
              </a:ext>
            </a:extLst>
          </p:cNvPr>
          <p:cNvSpPr txBox="1"/>
          <p:nvPr/>
        </p:nvSpPr>
        <p:spPr>
          <a:xfrm>
            <a:off x="1964273" y="4920798"/>
            <a:ext cx="16515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pngimg.com/download/4302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7ECF3-1E04-468A-AD25-BAB33E9293F0}"/>
              </a:ext>
            </a:extLst>
          </p:cNvPr>
          <p:cNvSpPr txBox="1"/>
          <p:nvPr/>
        </p:nvSpPr>
        <p:spPr>
          <a:xfrm rot="20629875">
            <a:off x="2841462" y="3565199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IP:</a:t>
            </a:r>
            <a:r>
              <a:rPr lang="en-US" dirty="0"/>
              <a:t> 192.168.0.1</a:t>
            </a:r>
          </a:p>
          <a:p>
            <a:r>
              <a:rPr lang="en-US" b="1" dirty="0"/>
              <a:t>PORT:</a:t>
            </a:r>
            <a:r>
              <a:rPr lang="en-US" dirty="0"/>
              <a:t> 80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989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BFC7-9047-4DE5-848D-315A555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Client </a:t>
            </a:r>
            <a:r>
              <a:rPr lang="en-US" dirty="0" err="1"/>
              <a:t>AbsTAction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EF449-890C-4641-94F1-5656C60A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9063" y="2761637"/>
            <a:ext cx="2773154" cy="2101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0F5C1-6508-43E9-AD8B-C72F45D935CE}"/>
              </a:ext>
            </a:extLst>
          </p:cNvPr>
          <p:cNvSpPr txBox="1"/>
          <p:nvPr/>
        </p:nvSpPr>
        <p:spPr>
          <a:xfrm>
            <a:off x="2039063" y="5029177"/>
            <a:ext cx="277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593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6E24F-0338-4FAB-A8CA-83FBA92BD89A}"/>
              </a:ext>
            </a:extLst>
          </p:cNvPr>
          <p:cNvSpPr txBox="1"/>
          <p:nvPr/>
        </p:nvSpPr>
        <p:spPr>
          <a:xfrm>
            <a:off x="3706179" y="5618426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</a:t>
            </a:r>
            <a:r>
              <a:rPr lang="en-US" b="1" i="1" dirty="0"/>
              <a:t>CONNECTS</a:t>
            </a:r>
            <a:r>
              <a:rPr lang="en-US" dirty="0"/>
              <a:t> TO MAKE OUTBOUND REQUESTS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A97F97EB-5B6F-4C62-B4B0-468FA3B5D20B}"/>
              </a:ext>
            </a:extLst>
          </p:cNvPr>
          <p:cNvSpPr/>
          <p:nvPr/>
        </p:nvSpPr>
        <p:spPr>
          <a:xfrm>
            <a:off x="2968440" y="2971519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DCB115-F1D6-44A7-AE81-4FFAA1CA7F18}"/>
              </a:ext>
            </a:extLst>
          </p:cNvPr>
          <p:cNvSpPr/>
          <p:nvPr/>
        </p:nvSpPr>
        <p:spPr>
          <a:xfrm>
            <a:off x="4958297" y="3266413"/>
            <a:ext cx="5056094" cy="91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HELLO?!</a:t>
            </a:r>
          </a:p>
        </p:txBody>
      </p:sp>
    </p:spTree>
    <p:extLst>
      <p:ext uri="{BB962C8B-B14F-4D97-AF65-F5344CB8AC3E}">
        <p14:creationId xmlns:p14="http://schemas.microsoft.com/office/powerpoint/2010/main" val="93005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075B-DD84-4580-94AE-CAFCB8F2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TCP/IP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1BB1-02EC-4E70-B204-DF40192E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9063" y="2761637"/>
            <a:ext cx="2773154" cy="2101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BEB4BC-8E35-485D-8C3C-E087A55A9E18}"/>
              </a:ext>
            </a:extLst>
          </p:cNvPr>
          <p:cNvSpPr txBox="1"/>
          <p:nvPr/>
        </p:nvSpPr>
        <p:spPr>
          <a:xfrm>
            <a:off x="2039063" y="5029177"/>
            <a:ext cx="277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593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568C4-C952-49AA-8C58-69861D8B6206}"/>
              </a:ext>
            </a:extLst>
          </p:cNvPr>
          <p:cNvSpPr txBox="1"/>
          <p:nvPr/>
        </p:nvSpPr>
        <p:spPr>
          <a:xfrm>
            <a:off x="3706179" y="5618426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</a:t>
            </a:r>
            <a:r>
              <a:rPr lang="en-US" b="1" i="1" dirty="0"/>
              <a:t>CONNECTS</a:t>
            </a:r>
            <a:r>
              <a:rPr lang="en-US" dirty="0"/>
              <a:t> TO MAKE OUTBOUND REQUESTS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87BE4F44-BA1D-4229-8031-377AE8CFD588}"/>
              </a:ext>
            </a:extLst>
          </p:cNvPr>
          <p:cNvSpPr/>
          <p:nvPr/>
        </p:nvSpPr>
        <p:spPr>
          <a:xfrm>
            <a:off x="2968440" y="2971519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95EEBE-2A46-43FD-9C8B-7D47A61EB3BA}"/>
              </a:ext>
            </a:extLst>
          </p:cNvPr>
          <p:cNvSpPr/>
          <p:nvPr/>
        </p:nvSpPr>
        <p:spPr>
          <a:xfrm>
            <a:off x="7657080" y="3200351"/>
            <a:ext cx="2112410" cy="91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HELLO?!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DBE3F-97D9-4719-A349-1733AA7B9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34921" y="2295793"/>
            <a:ext cx="3469746" cy="2501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AFCB2F-F593-49D4-A030-906A8E14D071}"/>
              </a:ext>
            </a:extLst>
          </p:cNvPr>
          <p:cNvSpPr txBox="1"/>
          <p:nvPr/>
        </p:nvSpPr>
        <p:spPr>
          <a:xfrm>
            <a:off x="5232128" y="4906905"/>
            <a:ext cx="242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pngimg.com/download/1836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7A7D2-990E-4E4A-AAAC-F116A8590822}"/>
              </a:ext>
            </a:extLst>
          </p:cNvPr>
          <p:cNvSpPr txBox="1"/>
          <p:nvPr/>
        </p:nvSpPr>
        <p:spPr>
          <a:xfrm>
            <a:off x="4854185" y="3664373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192.168.0.1:80</a:t>
            </a:r>
          </a:p>
          <a:p>
            <a:r>
              <a:rPr lang="en-US" b="1" dirty="0"/>
              <a:t>FROM:</a:t>
            </a:r>
            <a:r>
              <a:rPr lang="en-US" dirty="0"/>
              <a:t> 192.168.0.2:5280</a:t>
            </a:r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9C1BB9-4181-43E8-B4C1-817909A21A19}"/>
              </a:ext>
            </a:extLst>
          </p:cNvPr>
          <p:cNvSpPr/>
          <p:nvPr/>
        </p:nvSpPr>
        <p:spPr>
          <a:xfrm>
            <a:off x="6855555" y="3896260"/>
            <a:ext cx="524230" cy="46942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547ED-F4E4-481C-920D-5B57C00C74AE}"/>
              </a:ext>
            </a:extLst>
          </p:cNvPr>
          <p:cNvSpPr txBox="1"/>
          <p:nvPr/>
        </p:nvSpPr>
        <p:spPr>
          <a:xfrm>
            <a:off x="8454533" y="4640458"/>
            <a:ext cx="164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Usually random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4BB65-391F-4406-912C-7053EC25E6F1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7379785" y="4175923"/>
            <a:ext cx="1074748" cy="64920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6896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2829</TotalTime>
  <Words>656</Words>
  <Application>Microsoft Office PowerPoint</Application>
  <PresentationFormat>Widescreen</PresentationFormat>
  <Paragraphs>120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Gill Sans MT</vt:lpstr>
      <vt:lpstr>Parcel</vt:lpstr>
      <vt:lpstr>Client Server Architecture</vt:lpstr>
      <vt:lpstr>Computing 1960-1980 (ish)</vt:lpstr>
      <vt:lpstr>Computing 1980-2000 (ish)</vt:lpstr>
      <vt:lpstr>Computing 2000 – Present</vt:lpstr>
      <vt:lpstr>General Ideas Behind Client-server</vt:lpstr>
      <vt:lpstr>Server Abstraction</vt:lpstr>
      <vt:lpstr>Preview of TCP/IP</vt:lpstr>
      <vt:lpstr>Meanwhile, Client AbsTAction</vt:lpstr>
      <vt:lpstr>TCP/IP Again</vt:lpstr>
      <vt:lpstr>Incoming Request</vt:lpstr>
      <vt:lpstr>Request Response</vt:lpstr>
      <vt:lpstr>Server Listens to Many Requests</vt:lpstr>
      <vt:lpstr>Sockets</vt:lpstr>
      <vt:lpstr>Python Server Socket</vt:lpstr>
      <vt:lpstr>Python Server Socket</vt:lpstr>
      <vt:lpstr>Python Server Socket</vt:lpstr>
      <vt:lpstr>Python Server Socket</vt:lpstr>
      <vt:lpstr>Python Server Socket</vt:lpstr>
      <vt:lpstr>Python Server Socket</vt:lpstr>
      <vt:lpstr>Python Client Socket</vt:lpstr>
      <vt:lpstr>Python Client Socket</vt:lpstr>
      <vt:lpstr>Python Client Socket</vt:lpstr>
      <vt:lpstr>Classic Sockets Design (Threads)</vt:lpstr>
      <vt:lpstr>Pseudo Code</vt:lpstr>
      <vt:lpstr>Classic Sockets Design (Events)</vt:lpstr>
      <vt:lpstr>PSEUDO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Network Security</dc:title>
  <dc:creator>Seth Nielson</dc:creator>
  <cp:lastModifiedBy>Seth Nielson</cp:lastModifiedBy>
  <cp:revision>24</cp:revision>
  <dcterms:created xsi:type="dcterms:W3CDTF">2019-01-26T18:10:59Z</dcterms:created>
  <dcterms:modified xsi:type="dcterms:W3CDTF">2019-02-04T19:39:14Z</dcterms:modified>
</cp:coreProperties>
</file>